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7" r:id="rId4"/>
    <p:sldId id="258" r:id="rId5"/>
    <p:sldId id="260" r:id="rId6"/>
    <p:sldId id="262" r:id="rId7"/>
    <p:sldId id="261" r:id="rId8"/>
    <p:sldId id="263" r:id="rId9"/>
    <p:sldId id="265" r:id="rId10"/>
    <p:sldId id="266" r:id="rId11"/>
    <p:sldId id="267" r:id="rId12"/>
    <p:sldId id="268" r:id="rId13"/>
    <p:sldId id="270" r:id="rId14"/>
    <p:sldId id="269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3EC81-857F-43C9-A656-8B2B17D01FEC}" type="datetimeFigureOut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86F28-A3E5-4233-832A-A0679347DAA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17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D6666-8A8D-4E02-9AAF-357202C6727F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04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789FF-CCCA-4393-8C8B-223F3174478D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27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0AA24-786F-46DB-ACA9-D4CEB3C255AB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342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087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32C5F-C559-43FE-864A-09BA0EA0474F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5671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DAA78-3007-4A64-924A-66DC6AD63642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62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EF825-8FF5-4293-BC36-8F15CA099DE9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389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7A278-B023-49A9-8F58-40D5D06C2009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427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D602-A3E3-4FD6-B7E8-8BAD23EF7A21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31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5411F-6B72-4E7C-8D79-0B3A5DBB8A9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65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5B855-A6B8-4ACB-B66D-A15847CA526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675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674AF-9795-4020-A83D-7E3AB0398E26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0864B-060A-4C74-A5B1-D3E8387620E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74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基本</a:t>
            </a:r>
            <a:r>
              <a:rPr kumimoji="1" lang="en-US" altLang="ja-JP" dirty="0" smtClean="0"/>
              <a:t>8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並び替え、フィルタ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6505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シート「売上単月」の店舗名を </a:t>
            </a:r>
            <a:r>
              <a:rPr lang="en-US" altLang="ja-JP" dirty="0" smtClean="0"/>
              <a:t>[</a:t>
            </a:r>
            <a:r>
              <a:rPr lang="ja-JP" altLang="en-US" dirty="0" smtClean="0"/>
              <a:t>昇順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で並び替えてください。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シート</a:t>
            </a:r>
            <a:r>
              <a:rPr lang="ja-JP" altLang="en-US" dirty="0" smtClean="0"/>
              <a:t>「</a:t>
            </a:r>
            <a:r>
              <a:rPr lang="ja-JP" altLang="en-US" dirty="0"/>
              <a:t>売上単</a:t>
            </a:r>
            <a:r>
              <a:rPr lang="ja-JP" altLang="en-US" dirty="0" smtClean="0"/>
              <a:t>月店舗名ルビ変更」の</a:t>
            </a:r>
            <a:r>
              <a:rPr lang="ja-JP" altLang="en-US" dirty="0"/>
              <a:t>店舗名を </a:t>
            </a:r>
            <a:r>
              <a:rPr lang="en-US" altLang="ja-JP" dirty="0"/>
              <a:t>[</a:t>
            </a:r>
            <a:r>
              <a:rPr lang="ja-JP" altLang="en-US" dirty="0"/>
              <a:t>昇順</a:t>
            </a:r>
            <a:r>
              <a:rPr lang="en-US" altLang="ja-JP" dirty="0"/>
              <a:t>]</a:t>
            </a:r>
            <a:r>
              <a:rPr lang="ja-JP" altLang="en-US" dirty="0"/>
              <a:t>で並び替えてください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シート「漢字コード」を開いたら声をかけてください。シートの説明を行います。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195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シート「名前並び替え」を開いて下さい。操作の方法を説明しますから、指示通りに行ってください。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練習内容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ふりがなを表示する方法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ふりがなを使用した並び替え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/>
              <a:t>ふりがな</a:t>
            </a:r>
            <a:r>
              <a:rPr lang="ja-JP" altLang="en-US" dirty="0" smtClean="0"/>
              <a:t>を使わない並び替え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500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シート「フィルタ練習</a:t>
            </a:r>
            <a:r>
              <a:rPr lang="en-US" altLang="ja-JP" dirty="0" smtClean="0"/>
              <a:t>1</a:t>
            </a:r>
            <a:r>
              <a:rPr lang="ja-JP" altLang="en-US" dirty="0" smtClean="0"/>
              <a:t>」を開いて、セル</a:t>
            </a:r>
            <a:r>
              <a:rPr lang="en-US" altLang="ja-JP" dirty="0" smtClean="0"/>
              <a:t>A3</a:t>
            </a:r>
            <a:r>
              <a:rPr lang="ja-JP" altLang="en-US" dirty="0" smtClean="0"/>
              <a:t>を選択してください。</a:t>
            </a:r>
            <a:r>
              <a:rPr lang="en-US" altLang="ja-JP" dirty="0" smtClean="0"/>
              <a:t>[</a:t>
            </a:r>
            <a:r>
              <a:rPr lang="ja-JP" altLang="en-US" dirty="0" smtClean="0"/>
              <a:t>データ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フィルタ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[</a:t>
            </a:r>
            <a:r>
              <a:rPr lang="ja-JP" altLang="en-US" dirty="0" smtClean="0"/>
              <a:t>オートフィルタ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をクリックしてください。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練習内容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店舗名が上野店のデータを抽出してください。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セル</a:t>
            </a:r>
            <a:r>
              <a:rPr lang="en-US" altLang="ja-JP" dirty="0" smtClean="0"/>
              <a:t>G97</a:t>
            </a:r>
            <a:r>
              <a:rPr lang="ja-JP" altLang="en-US" dirty="0" smtClean="0"/>
              <a:t>でオートサムボタンをクリックしてください。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店舗名が新宿店の</a:t>
            </a:r>
            <a:r>
              <a:rPr lang="ja-JP" altLang="en-US" dirty="0"/>
              <a:t>データを抽出して</a:t>
            </a:r>
            <a:r>
              <a:rPr lang="ja-JP" altLang="en-US" dirty="0" smtClean="0"/>
              <a:t>ください。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9090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en-US" altLang="ja-JP" dirty="0" smtClean="0"/>
              <a:t>SUBTOTAL</a:t>
            </a:r>
            <a:r>
              <a:rPr kumimoji="1" lang="ja-JP" altLang="en-US" dirty="0" smtClean="0"/>
              <a:t>関数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小計や中計そして総合計があるような集計に最適な関数（</a:t>
            </a:r>
            <a:r>
              <a:rPr lang="ja-JP" altLang="en-US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</a:rPr>
              <a:t>列方向の集計は不可</a:t>
            </a:r>
            <a:r>
              <a:rPr lang="ja-JP" altLang="en-US" dirty="0" smtClean="0"/>
              <a:t>）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引数を変えることで、機能が変わる関数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書式</a:t>
            </a:r>
            <a:r>
              <a:rPr kumimoji="1" lang="en-US" altLang="ja-JP" dirty="0" smtClean="0"/>
              <a:t>=SUBTOTAL(</a:t>
            </a:r>
            <a:r>
              <a:rPr kumimoji="1" lang="ja-JP" altLang="en-US" dirty="0" smtClean="0"/>
              <a:t>集計方法</a:t>
            </a:r>
            <a:r>
              <a:rPr kumimoji="1" lang="en-US" altLang="ja-JP" dirty="0" smtClean="0"/>
              <a:t>,</a:t>
            </a:r>
            <a:r>
              <a:rPr kumimoji="1" lang="ja-JP" altLang="en-US" dirty="0" smtClean="0"/>
              <a:t>範囲</a:t>
            </a:r>
            <a:r>
              <a:rPr kumimoji="1" lang="en-US" altLang="ja-JP" dirty="0" smtClean="0"/>
              <a:t>1,…</a:t>
            </a:r>
            <a:r>
              <a:rPr kumimoji="1" lang="ja-JP" altLang="en-US" dirty="0" smtClean="0"/>
              <a:t>範囲</a:t>
            </a:r>
            <a:r>
              <a:rPr kumimoji="1" lang="en-US" altLang="ja-JP" dirty="0" smtClean="0"/>
              <a:t>29)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13</a:t>
            </a:fld>
            <a:endParaRPr kumimoji="1" lang="ja-JP" altLang="en-US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501522"/>
              </p:ext>
            </p:extLst>
          </p:nvPr>
        </p:nvGraphicFramePr>
        <p:xfrm>
          <a:off x="540000" y="4098384"/>
          <a:ext cx="8064000" cy="1706880"/>
        </p:xfrm>
        <a:graphic>
          <a:graphicData uri="http://schemas.openxmlformats.org/drawingml/2006/table">
            <a:tbl>
              <a:tblPr firstRow="1" bandRow="1" bandCol="1">
                <a:tableStyleId>{5C22544A-7EE6-4342-B048-85BDC9FD1C3A}</a:tableStyleId>
              </a:tblPr>
              <a:tblGrid>
                <a:gridCol w="504000"/>
                <a:gridCol w="540000"/>
                <a:gridCol w="1188000"/>
                <a:gridCol w="2160000"/>
                <a:gridCol w="540000"/>
                <a:gridCol w="540000"/>
                <a:gridCol w="1188000"/>
                <a:gridCol w="1404000"/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数値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同機能関数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機能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数値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 dirty="0">
                          <a:effectLst/>
                        </a:rPr>
                        <a:t>同機能関数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600" kern="100">
                          <a:effectLst/>
                        </a:rPr>
                        <a:t>数値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1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101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AVERAGE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平均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7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107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STDEV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</a:rPr>
                        <a:t>標本標準偏差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2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102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COUNT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</a:rPr>
                        <a:t>数値データの個数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8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108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STDEVP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標準偏差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3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103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COUNTA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+mn-cs"/>
                        </a:rPr>
                        <a:t>空白以外のデータ個数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9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109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>
                          <a:effectLst/>
                        </a:rPr>
                        <a:t>SUM</a:t>
                      </a: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</a:rPr>
                        <a:t> </a:t>
                      </a:r>
                      <a:r>
                        <a:rPr lang="ja-JP" altLang="en-US" sz="1600" kern="100" dirty="0" smtClean="0">
                          <a:effectLst/>
                        </a:rPr>
                        <a:t>合計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4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104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</a:rPr>
                        <a:t>MAX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最大値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110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</a:rPr>
                        <a:t>DVAR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不偏分散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5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105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</a:rPr>
                        <a:t>MIN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最小値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11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111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</a:rPr>
                        <a:t>DVARP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分散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6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  <a:latin typeface="Century"/>
                          <a:ea typeface="ＭＳ Ｐゴシック"/>
                          <a:cs typeface="Times New Roman"/>
                        </a:rPr>
                        <a:t>106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600" kern="100" dirty="0" smtClean="0">
                          <a:effectLst/>
                        </a:rPr>
                        <a:t>PRODUCT</a:t>
                      </a: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effectLst/>
                          <a:latin typeface="+mn-ea"/>
                          <a:ea typeface="+mn-ea"/>
                          <a:cs typeface="Times New Roman"/>
                        </a:rPr>
                        <a:t>数値の積</a:t>
                      </a:r>
                      <a:endParaRPr lang="ja-JP" sz="1600" kern="100" dirty="0">
                        <a:effectLst/>
                        <a:latin typeface="+mn-ea"/>
                        <a:ea typeface="+mn-ea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6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テキスト ボックス 12"/>
          <p:cNvSpPr txBox="1"/>
          <p:nvPr/>
        </p:nvSpPr>
        <p:spPr>
          <a:xfrm>
            <a:off x="468000" y="5867980"/>
            <a:ext cx="8208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kumimoji="1" lang="ja-JP" altLang="en-US" dirty="0" smtClean="0">
                <a:solidFill>
                  <a:schemeClr val="bg1"/>
                </a:solidFill>
              </a:rPr>
              <a:t>数値が</a:t>
            </a:r>
            <a:r>
              <a:rPr kumimoji="1" lang="en-US" altLang="ja-JP" dirty="0" smtClean="0">
                <a:solidFill>
                  <a:schemeClr val="bg1"/>
                </a:solidFill>
              </a:rPr>
              <a:t>1</a:t>
            </a:r>
            <a:r>
              <a:rPr lang="ja-JP" altLang="en-US" dirty="0">
                <a:solidFill>
                  <a:schemeClr val="bg1"/>
                </a:solidFill>
              </a:rPr>
              <a:t>～</a:t>
            </a:r>
            <a:r>
              <a:rPr lang="en-US" altLang="ja-JP" dirty="0" smtClean="0">
                <a:solidFill>
                  <a:schemeClr val="bg1"/>
                </a:solidFill>
              </a:rPr>
              <a:t>11</a:t>
            </a:r>
            <a:r>
              <a:rPr kumimoji="1" lang="ja-JP" altLang="en-US" dirty="0" smtClean="0">
                <a:solidFill>
                  <a:schemeClr val="bg1"/>
                </a:solidFill>
              </a:rPr>
              <a:t>は、行が非表示の値を含める。</a:t>
            </a:r>
            <a:r>
              <a:rPr kumimoji="1" lang="en-US" altLang="ja-JP" dirty="0" smtClean="0">
                <a:solidFill>
                  <a:schemeClr val="bg1"/>
                </a:solidFill>
              </a:rPr>
              <a:t>101</a:t>
            </a:r>
            <a:r>
              <a:rPr kumimoji="1" lang="ja-JP" altLang="en-US" dirty="0" smtClean="0">
                <a:solidFill>
                  <a:schemeClr val="bg1"/>
                </a:solidFill>
              </a:rPr>
              <a:t>～</a:t>
            </a:r>
            <a:r>
              <a:rPr kumimoji="1" lang="en-US" altLang="ja-JP" dirty="0" smtClean="0">
                <a:solidFill>
                  <a:schemeClr val="bg1"/>
                </a:solidFill>
              </a:rPr>
              <a:t>111</a:t>
            </a:r>
            <a:r>
              <a:rPr kumimoji="1" lang="ja-JP" altLang="en-US" dirty="0" smtClean="0">
                <a:solidFill>
                  <a:schemeClr val="bg1"/>
                </a:solidFill>
              </a:rPr>
              <a:t>は、非表示値を除外する。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111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7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シート「フィルタ練習</a:t>
            </a:r>
            <a:r>
              <a:rPr lang="en-US" altLang="ja-JP" dirty="0" smtClean="0"/>
              <a:t>2</a:t>
            </a:r>
            <a:r>
              <a:rPr lang="ja-JP" altLang="en-US" dirty="0" smtClean="0"/>
              <a:t>」を開いて、セル</a:t>
            </a:r>
            <a:r>
              <a:rPr lang="en-US" altLang="ja-JP" dirty="0" smtClean="0"/>
              <a:t>A1</a:t>
            </a:r>
            <a:r>
              <a:rPr lang="ja-JP" altLang="en-US" dirty="0" smtClean="0"/>
              <a:t>を選択し、</a:t>
            </a:r>
            <a:r>
              <a:rPr lang="en-US" altLang="ja-JP" dirty="0" smtClean="0"/>
              <a:t>[</a:t>
            </a:r>
            <a:r>
              <a:rPr lang="ja-JP" altLang="en-US" dirty="0" smtClean="0"/>
              <a:t>データ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並び替え</a:t>
            </a:r>
            <a:r>
              <a:rPr lang="en-US" altLang="ja-JP" dirty="0" smtClean="0"/>
              <a:t>]</a:t>
            </a:r>
            <a:r>
              <a:rPr lang="ja-JP" altLang="en-US" dirty="0" smtClean="0"/>
              <a:t>を</a:t>
            </a:r>
            <a:r>
              <a:rPr lang="en-US" altLang="ja-JP" dirty="0" smtClean="0"/>
              <a:t>[</a:t>
            </a:r>
            <a:r>
              <a:rPr lang="ja-JP" altLang="en-US" dirty="0" smtClean="0"/>
              <a:t>昇順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で行ってください。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en-US" altLang="ja-JP" dirty="0"/>
              <a:t>[</a:t>
            </a:r>
            <a:r>
              <a:rPr lang="ja-JP" altLang="en-US" dirty="0"/>
              <a:t>データ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フィルタ</a:t>
            </a:r>
            <a:r>
              <a:rPr lang="en-US" altLang="ja-JP" dirty="0" smtClean="0"/>
              <a:t>]</a:t>
            </a:r>
            <a:r>
              <a:rPr lang="ja-JP" altLang="en-US" dirty="0" smtClean="0"/>
              <a:t>からオートフィルタをクリックしてください。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練習内容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仕入先が東京コーヒーのデータを抽出してください。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仕入先をすべて表示させ、</a:t>
            </a:r>
            <a:r>
              <a:rPr lang="en-US" altLang="ja-JP" dirty="0"/>
              <a:t>[</a:t>
            </a:r>
            <a:r>
              <a:rPr lang="ja-JP" altLang="en-US" dirty="0"/>
              <a:t>昇順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に並び替えてください。</a:t>
            </a:r>
            <a:endParaRPr lang="en-US" altLang="ja-JP" dirty="0" smtClean="0"/>
          </a:p>
          <a:p>
            <a:pPr marL="971550" lvl="1" indent="-514350">
              <a:buClr>
                <a:schemeClr val="accent5"/>
              </a:buClr>
              <a:buFont typeface="+mj-ea"/>
              <a:buAutoNum type="circleNumDbPlain"/>
            </a:pPr>
            <a:r>
              <a:rPr lang="ja-JP" altLang="en-US" dirty="0" smtClean="0"/>
              <a:t>生産中止で空白以外のセルデータ</a:t>
            </a:r>
            <a:r>
              <a:rPr lang="ja-JP" altLang="en-US" dirty="0"/>
              <a:t>を抽出して</a:t>
            </a:r>
            <a:r>
              <a:rPr lang="ja-JP" altLang="en-US" dirty="0" smtClean="0"/>
              <a:t>ください。</a:t>
            </a:r>
            <a:endParaRPr lang="en-US" altLang="ja-JP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03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並び替えとフィルタの違い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並び替え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/>
              <a:t>データを</a:t>
            </a:r>
            <a:r>
              <a:rPr lang="en-US" altLang="ja-JP" dirty="0"/>
              <a:t>50</a:t>
            </a:r>
            <a:r>
              <a:rPr lang="ja-JP" altLang="en-US" dirty="0"/>
              <a:t>音順や数値の大きい順などに並び替える</a:t>
            </a:r>
            <a:r>
              <a:rPr lang="ja-JP" altLang="en-US" dirty="0" smtClean="0"/>
              <a:t>機能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フィルタ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/>
              <a:t>データ</a:t>
            </a:r>
            <a:r>
              <a:rPr lang="ja-JP" altLang="en-US" dirty="0" smtClean="0"/>
              <a:t>を抽出（セレクト）する機能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/>
              <a:t>抽出</a:t>
            </a:r>
            <a:r>
              <a:rPr lang="ja-JP" altLang="en-US" dirty="0" smtClean="0"/>
              <a:t>したデータを集計する機能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F7DAB-0105-4439-8FBC-C04B64B9F0A8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7" name="テキスト ボックス 12"/>
          <p:cNvSpPr txBox="1"/>
          <p:nvPr/>
        </p:nvSpPr>
        <p:spPr>
          <a:xfrm>
            <a:off x="468000" y="5230941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lang="ja-JP" altLang="en-US" dirty="0" smtClean="0"/>
              <a:t>練習　講習会フォルダの</a:t>
            </a:r>
            <a:r>
              <a:rPr lang="ja-JP" altLang="en-US" dirty="0" smtClean="0"/>
              <a:t>「並び替え</a:t>
            </a:r>
            <a:r>
              <a:rPr lang="en-US" altLang="ja-JP" dirty="0" smtClean="0"/>
              <a:t>_</a:t>
            </a:r>
            <a:r>
              <a:rPr lang="ja-JP" altLang="en-US" dirty="0" smtClean="0"/>
              <a:t>フィルタ練習</a:t>
            </a:r>
            <a:r>
              <a:rPr lang="en-US" altLang="ja-JP" dirty="0" smtClean="0"/>
              <a:t>.xls</a:t>
            </a:r>
            <a:r>
              <a:rPr lang="ja-JP" altLang="en-US" dirty="0" smtClean="0"/>
              <a:t>」のブックを開きます。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2909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並び替え、オートフィルタのルール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データがマトリックスに入力されていること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kumimoji="1" lang="ja-JP" altLang="en-US" dirty="0" smtClean="0"/>
              <a:t>行・列を開けてはいけない（行・列の挿入不可）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/>
              <a:t>セル</a:t>
            </a:r>
            <a:r>
              <a:rPr lang="ja-JP" altLang="en-US" dirty="0" smtClean="0"/>
              <a:t>の結合はしない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 smtClean="0"/>
              <a:t>空白セルは可能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対象データは同じ表記であること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/>
              <a:t>株式</a:t>
            </a:r>
            <a:r>
              <a:rPr lang="ja-JP" altLang="en-US" dirty="0" smtClean="0"/>
              <a:t>会社、㈱、</a:t>
            </a:r>
            <a:r>
              <a:rPr lang="en-US" altLang="ja-JP" dirty="0" smtClean="0"/>
              <a:t>(</a:t>
            </a:r>
            <a:r>
              <a:rPr lang="ja-JP" altLang="en-US" dirty="0" smtClean="0"/>
              <a:t>株</a:t>
            </a:r>
            <a:r>
              <a:rPr lang="en-US" altLang="ja-JP" dirty="0" smtClean="0"/>
              <a:t>)</a:t>
            </a:r>
            <a:r>
              <a:rPr lang="ja-JP" altLang="en-US" dirty="0" smtClean="0"/>
              <a:t>の混在は不可</a:t>
            </a:r>
            <a:endParaRPr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kumimoji="1" lang="ja-JP" altLang="en-US" dirty="0" smtClean="0"/>
              <a:t>文字列間の空白文字（スペース）は最小限に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kumimoji="1" lang="ja-JP" altLang="en-US" dirty="0" smtClean="0"/>
              <a:t>全角半角（カタカナ、英数字、空白）の混在は不可</a:t>
            </a:r>
            <a:endParaRPr kumimoji="1" lang="en-US" altLang="ja-JP" dirty="0" smtClean="0"/>
          </a:p>
          <a:p>
            <a:pPr lvl="1">
              <a:buClr>
                <a:schemeClr val="accent5"/>
              </a:buClr>
              <a:buFont typeface="Wingdings" pitchFamily="2" charset="2"/>
              <a:buChar char="ü"/>
            </a:pPr>
            <a:r>
              <a:rPr lang="ja-JP" altLang="en-US" dirty="0" smtClean="0"/>
              <a:t>文字列数値と数値の混在は避ける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ja-JP" altLang="en-US" dirty="0" smtClean="0"/>
              <a:t>項目（タイトル）を入力する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24E7D-05D4-470F-8E12-E9802BFD6E3C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57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並べ替え、フィルタを使うには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0762" y="1600200"/>
            <a:ext cx="5302476" cy="4525963"/>
          </a:xfrm>
        </p:spPr>
      </p:pic>
      <p:sp>
        <p:nvSpPr>
          <p:cNvPr id="5" name="テキスト ボックス 12"/>
          <p:cNvSpPr txBox="1"/>
          <p:nvPr/>
        </p:nvSpPr>
        <p:spPr>
          <a:xfrm>
            <a:off x="468000" y="5230941"/>
            <a:ext cx="8208000" cy="36933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kumimoji="1" lang="ja-JP" altLang="en-US" dirty="0" smtClean="0">
                <a:solidFill>
                  <a:schemeClr val="bg1"/>
                </a:solidFill>
              </a:rPr>
              <a:t>メニューの</a:t>
            </a:r>
            <a:r>
              <a:rPr kumimoji="1" lang="en-US" altLang="ja-JP" dirty="0" smtClean="0">
                <a:solidFill>
                  <a:schemeClr val="bg1"/>
                </a:solidFill>
              </a:rPr>
              <a:t>[</a:t>
            </a:r>
            <a:r>
              <a:rPr kumimoji="1" lang="ja-JP" altLang="en-US" dirty="0" smtClean="0">
                <a:solidFill>
                  <a:schemeClr val="bg1"/>
                </a:solidFill>
              </a:rPr>
              <a:t>データ</a:t>
            </a:r>
            <a:r>
              <a:rPr kumimoji="1" lang="en-US" altLang="ja-JP" dirty="0" smtClean="0">
                <a:solidFill>
                  <a:schemeClr val="bg1"/>
                </a:solidFill>
              </a:rPr>
              <a:t>]</a:t>
            </a:r>
            <a:r>
              <a:rPr kumimoji="1" lang="ja-JP" altLang="en-US" dirty="0" smtClean="0">
                <a:solidFill>
                  <a:schemeClr val="bg1"/>
                </a:solidFill>
              </a:rPr>
              <a:t>もしくは標準ツールバーから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5438" y="4581128"/>
            <a:ext cx="6038850" cy="247650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4661938" y="1736956"/>
            <a:ext cx="1944216" cy="360000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5382018" y="4590093"/>
            <a:ext cx="504056" cy="216024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534146" y="4590093"/>
            <a:ext cx="288032" cy="216024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日付プレースホルダー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7EF20-64AE-4EB6-8089-6C03A67301A8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11" name="フッター プレースホルダー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4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機能を使う前に対象範囲を指定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237" y="3329781"/>
            <a:ext cx="6105525" cy="1066800"/>
          </a:xfrm>
        </p:spPr>
      </p:pic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6C695-F990-4F65-9800-45C554FA8003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8" name="テキスト ボックス 12"/>
          <p:cNvSpPr txBox="1"/>
          <p:nvPr/>
        </p:nvSpPr>
        <p:spPr>
          <a:xfrm>
            <a:off x="468000" y="1844824"/>
            <a:ext cx="8208000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</a:pPr>
            <a:r>
              <a:rPr kumimoji="1" lang="ja-JP" altLang="en-US" dirty="0" smtClean="0">
                <a:solidFill>
                  <a:schemeClr val="bg1"/>
                </a:solidFill>
              </a:rPr>
              <a:t>並び替え、フィルタ機能を使用する前に、対象範囲を指定する必要があります。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pPr>
              <a:buClr>
                <a:schemeClr val="accent1"/>
              </a:buClr>
            </a:pPr>
            <a:r>
              <a:rPr kumimoji="1" lang="ja-JP" altLang="en-US" dirty="0" smtClean="0">
                <a:solidFill>
                  <a:schemeClr val="bg1"/>
                </a:solidFill>
              </a:rPr>
              <a:t>空白セルを選択している場合、次のメッセージが表示されます。</a:t>
            </a:r>
            <a:endParaRPr kumimoji="1" lang="en-US" altLang="ja-JP" dirty="0" smtClean="0">
              <a:solidFill>
                <a:schemeClr val="bg1"/>
              </a:solidFill>
            </a:endParaRPr>
          </a:p>
          <a:p>
            <a:pPr>
              <a:buClr>
                <a:schemeClr val="accent1"/>
              </a:buClr>
            </a:pPr>
            <a:r>
              <a:rPr lang="ja-JP" altLang="en-US" dirty="0" smtClean="0">
                <a:solidFill>
                  <a:schemeClr val="bg1"/>
                </a:solidFill>
              </a:rPr>
              <a:t>テーブル（リスト）になっている範囲のセルを選択</a:t>
            </a:r>
            <a:r>
              <a:rPr lang="ja-JP" altLang="en-US" dirty="0">
                <a:solidFill>
                  <a:schemeClr val="bg1"/>
                </a:solidFill>
              </a:rPr>
              <a:t>している</a:t>
            </a:r>
            <a:r>
              <a:rPr lang="ja-JP" altLang="en-US" dirty="0" smtClean="0">
                <a:solidFill>
                  <a:schemeClr val="bg1"/>
                </a:solidFill>
              </a:rPr>
              <a:t>場合、</a:t>
            </a:r>
            <a:r>
              <a:rPr lang="en-US" altLang="ja-JP" dirty="0" smtClean="0">
                <a:solidFill>
                  <a:schemeClr val="bg1"/>
                </a:solidFill>
              </a:rPr>
              <a:t>Excel</a:t>
            </a:r>
            <a:r>
              <a:rPr lang="ja-JP" altLang="en-US" dirty="0" smtClean="0">
                <a:solidFill>
                  <a:schemeClr val="bg1"/>
                </a:solidFill>
              </a:rPr>
              <a:t>が対象範囲を自動的に判断します。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6055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</a:t>
            </a:r>
            <a:r>
              <a:rPr lang="ja-JP" altLang="en-US" dirty="0" smtClean="0"/>
              <a:t>の順序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197002"/>
              </p:ext>
            </p:extLst>
          </p:nvPr>
        </p:nvGraphicFramePr>
        <p:xfrm>
          <a:off x="457200" y="1809616"/>
          <a:ext cx="8229600" cy="23926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162472"/>
                <a:gridCol w="706712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数値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負の最小値から正の最大値の順に配置されます。関数の結果も、その値で並び替えられる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論理値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TRUE</a:t>
                      </a:r>
                      <a:r>
                        <a:rPr kumimoji="1" lang="ja-JP" altLang="en-US" dirty="0" smtClean="0"/>
                        <a:t>、</a:t>
                      </a:r>
                      <a:r>
                        <a:rPr kumimoji="1" lang="en-US" altLang="ja-JP" dirty="0" smtClean="0"/>
                        <a:t>FALSE</a:t>
                      </a:r>
                      <a:r>
                        <a:rPr kumimoji="1" lang="ja-JP" altLang="en-US" dirty="0" smtClean="0"/>
                        <a:t>の順序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エラー値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エラー値は等しく扱われるため、データの並びと同じ順番に配置さ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空白セル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常にリストの末尾に配置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文字列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文字列および数字を含む文字列は、数字→漢字の順序で並べ替えられる。詳細は次のページ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0464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並び替え・フィルタの順序：文字列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376613"/>
              </p:ext>
            </p:extLst>
          </p:nvPr>
        </p:nvGraphicFramePr>
        <p:xfrm>
          <a:off x="457200" y="1628800"/>
          <a:ext cx="8291264" cy="2880000"/>
        </p:xfrm>
        <a:graphic>
          <a:graphicData uri="http://schemas.openxmlformats.org/drawingml/2006/table">
            <a:tbl>
              <a:tblPr firstCol="1" lastCol="1" bandRow="1" bandCol="1">
                <a:tableStyleId>{5C22544A-7EE6-4342-B048-85BDC9FD1C3A}</a:tableStyleId>
              </a:tblPr>
              <a:tblGrid>
                <a:gridCol w="1819088"/>
                <a:gridCol w="6472176"/>
              </a:tblGrid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①数字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0 1 2 3 4 5 6 7 8 9</a:t>
                      </a:r>
                      <a:endParaRPr lang="ja-JP" sz="18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②空白文字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0">
                          <a:effectLst/>
                        </a:rPr>
                        <a:t>スペース：空白文字。全角空白が優先。</a:t>
                      </a:r>
                      <a:endParaRPr lang="ja-JP" sz="18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③記号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 dirty="0">
                          <a:effectLst/>
                        </a:rPr>
                        <a:t>! " # $ % &amp; ( ) * , . / : ; ? @ [ ] ^ _ ` { | } ~ + &lt; = &gt; \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④アルファベット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kern="0">
                          <a:effectLst/>
                        </a:rPr>
                        <a:t>A B C D E F G H I J K L M N O P Q R S T U V W X Y Z</a:t>
                      </a:r>
                      <a:endParaRPr lang="ja-JP" sz="18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⑤ひらがな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あ い う え お ～ わ ゐ ゑ を ん</a:t>
                      </a:r>
                      <a:endParaRPr lang="ja-JP" sz="18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⑤全角カタカナ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>
                          <a:effectLst/>
                        </a:rPr>
                        <a:t>ア イ ウ エ オ ～ ワ ヰ ヱ ヲ ン</a:t>
                      </a:r>
                      <a:endParaRPr lang="ja-JP" sz="1800" kern="10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⑤半角ｶﾀｶﾅ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ｱ ｲ ｳ ｴ ｵ</a:t>
                      </a:r>
                      <a:r>
                        <a:rPr lang="en-US" sz="1800" kern="100" dirty="0">
                          <a:effectLst/>
                        </a:rPr>
                        <a:t>~ </a:t>
                      </a:r>
                      <a:r>
                        <a:rPr lang="ja-JP" sz="1800" kern="100" dirty="0">
                          <a:effectLst/>
                        </a:rPr>
                        <a:t>ﾜ ｦ ﾝ。ｳｨやｳｪはウイとウエにみなされます。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600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⑥漢字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800" kern="100" dirty="0">
                          <a:effectLst/>
                        </a:rPr>
                        <a:t>ふりがな優先。ふりがながない場合は文字コード</a:t>
                      </a:r>
                      <a:r>
                        <a:rPr lang="en-US" sz="1800" kern="100" dirty="0">
                          <a:effectLst/>
                        </a:rPr>
                        <a:t>(Shift-</a:t>
                      </a:r>
                      <a:r>
                        <a:rPr lang="en-US" sz="1800" kern="100" dirty="0" err="1">
                          <a:effectLst/>
                        </a:rPr>
                        <a:t>JIS</a:t>
                      </a:r>
                      <a:r>
                        <a:rPr lang="ja-JP" sz="1800" kern="100" dirty="0">
                          <a:effectLst/>
                        </a:rPr>
                        <a:t>コード</a:t>
                      </a:r>
                      <a:r>
                        <a:rPr lang="en-US" sz="1800" kern="100" dirty="0">
                          <a:effectLst/>
                        </a:rPr>
                        <a:t>)</a:t>
                      </a:r>
                      <a:r>
                        <a:rPr lang="ja-JP" sz="1800" kern="100" dirty="0" err="1">
                          <a:effectLst/>
                        </a:rPr>
                        <a:t>。</a:t>
                      </a:r>
                      <a:endParaRPr lang="ja-JP" sz="1800" kern="100" dirty="0">
                        <a:effectLst/>
                        <a:latin typeface="Century"/>
                        <a:ea typeface="ＭＳ Ｐゴシック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SystemKOMACO</a:t>
            </a:r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直線 1"/>
          <p:cNvSpPr>
            <a:spLocks noChangeShapeType="1"/>
          </p:cNvSpPr>
          <p:nvPr/>
        </p:nvSpPr>
        <p:spPr bwMode="auto">
          <a:xfrm>
            <a:off x="468000" y="1628800"/>
            <a:ext cx="0" cy="2880320"/>
          </a:xfrm>
          <a:prstGeom prst="line">
            <a:avLst/>
          </a:prstGeom>
          <a:noFill/>
          <a:ln w="57150">
            <a:solidFill>
              <a:srgbClr xmlns:mc="http://schemas.openxmlformats.org/markup-compatibility/2006" xmlns:a14="http://schemas.microsoft.com/office/drawing/2010/main" val="FF0000" mc:Ignorable="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9" name="テキスト ボックス 12"/>
          <p:cNvSpPr txBox="1"/>
          <p:nvPr/>
        </p:nvSpPr>
        <p:spPr>
          <a:xfrm>
            <a:off x="468000" y="4581128"/>
            <a:ext cx="8280000" cy="181588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 dirty="0" smtClean="0"/>
              <a:t>ひらがな</a:t>
            </a:r>
            <a:r>
              <a:rPr lang="ja-JP" altLang="en-US" sz="1400" dirty="0"/>
              <a:t>、全角カタカナ、半角カタカナの順序は、区別されません。</a:t>
            </a:r>
          </a:p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 dirty="0" smtClean="0"/>
              <a:t>ひらがな</a:t>
            </a:r>
            <a:r>
              <a:rPr lang="ja-JP" altLang="en-US" sz="1400" dirty="0"/>
              <a:t>、全角カタカナ、半角カタカナの順序は</a:t>
            </a:r>
            <a:r>
              <a:rPr lang="en-US" altLang="ja-JP" sz="1400" dirty="0"/>
              <a:t>50</a:t>
            </a:r>
            <a:r>
              <a:rPr lang="ja-JP" altLang="en-US" sz="1400" dirty="0"/>
              <a:t>音順です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 dirty="0" smtClean="0"/>
              <a:t>拗音</a:t>
            </a:r>
            <a:r>
              <a:rPr lang="ja-JP" altLang="en-US" sz="1400" dirty="0"/>
              <a:t>（ゃ ゅ ょ ゎ）は、清音とみなして並び替えます。撥音（ん）は</a:t>
            </a:r>
            <a:r>
              <a:rPr lang="en-US" altLang="ja-JP" sz="1400" dirty="0"/>
              <a:t>50</a:t>
            </a:r>
            <a:r>
              <a:rPr lang="ja-JP" altLang="en-US" sz="1400" dirty="0"/>
              <a:t>音の最後です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 dirty="0" smtClean="0"/>
              <a:t>長母音</a:t>
            </a:r>
            <a:r>
              <a:rPr lang="ja-JP" altLang="en-US" sz="1400" dirty="0"/>
              <a:t>（ー）は、手前の音節の母音として扱われます。「データ」は「デエタ」と扱われます</a:t>
            </a:r>
            <a:r>
              <a:rPr lang="ja-JP" altLang="en-US" sz="1400" dirty="0" smtClean="0"/>
              <a:t>。</a:t>
            </a:r>
            <a:endParaRPr lang="en-US" altLang="ja-JP" sz="1400" dirty="0" smtClean="0"/>
          </a:p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ja-JP" sz="1400" dirty="0"/>
              <a:t>繰り返し記号</a:t>
            </a:r>
            <a:r>
              <a:rPr lang="en-US" altLang="ja-JP" sz="1400" dirty="0"/>
              <a:t>(  )</a:t>
            </a:r>
            <a:r>
              <a:rPr lang="ja-JP" altLang="ja-JP" sz="1400" dirty="0"/>
              <a:t>は、記号の直前にある文字と同じものとして扱われます。たとえば、</a:t>
            </a:r>
            <a:r>
              <a:rPr lang="ja-JP" altLang="ja-JP" sz="1400" dirty="0" smtClean="0"/>
              <a:t>「</a:t>
            </a:r>
            <a:r>
              <a:rPr lang="ja-JP" altLang="en-US" sz="1400" dirty="0" smtClean="0"/>
              <a:t>佐々木</a:t>
            </a:r>
            <a:r>
              <a:rPr lang="en-US" altLang="ja-JP" sz="1400" dirty="0" smtClean="0"/>
              <a:t> </a:t>
            </a:r>
            <a:r>
              <a:rPr lang="ja-JP" altLang="ja-JP" sz="1400" dirty="0"/>
              <a:t>」は、</a:t>
            </a:r>
            <a:r>
              <a:rPr lang="ja-JP" altLang="ja-JP" sz="1400" dirty="0" smtClean="0"/>
              <a:t>「</a:t>
            </a:r>
            <a:r>
              <a:rPr lang="ja-JP" altLang="en-US" sz="1400" dirty="0" smtClean="0"/>
              <a:t>佐佐木</a:t>
            </a:r>
            <a:r>
              <a:rPr lang="en-US" altLang="ja-JP" sz="1400" dirty="0" smtClean="0"/>
              <a:t> </a:t>
            </a:r>
            <a:r>
              <a:rPr lang="ja-JP" altLang="ja-JP" sz="1400" dirty="0"/>
              <a:t>」として扱われます</a:t>
            </a:r>
            <a:r>
              <a:rPr lang="ja-JP" altLang="ja-JP" sz="1400" dirty="0" smtClean="0"/>
              <a:t>。</a:t>
            </a:r>
            <a:endParaRPr lang="en-US" altLang="ja-JP" sz="1400" dirty="0" smtClean="0"/>
          </a:p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sz="1400" dirty="0" smtClean="0"/>
              <a:t>一重</a:t>
            </a:r>
            <a:r>
              <a:rPr lang="ja-JP" altLang="en-US" sz="1400" dirty="0"/>
              <a:t>引用符 </a:t>
            </a:r>
            <a:r>
              <a:rPr lang="en-US" altLang="ja-JP" sz="1400" dirty="0"/>
              <a:t>( ' ) </a:t>
            </a:r>
            <a:r>
              <a:rPr lang="ja-JP" altLang="en-US" sz="1400" dirty="0"/>
              <a:t>とハイフン </a:t>
            </a:r>
            <a:r>
              <a:rPr lang="en-US" altLang="ja-JP" sz="1400" dirty="0"/>
              <a:t>( - ) </a:t>
            </a:r>
            <a:r>
              <a:rPr lang="ja-JP" altLang="en-US" sz="1400" dirty="0"/>
              <a:t>は無視されます。ただし、ハイフン以外は同じ文字列がある場合、ハイフンを含む文字列が後に配置されます。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9915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kumimoji="1" lang="en-US" altLang="ja-JP" dirty="0" smtClean="0"/>
              <a:t>Sheet1</a:t>
            </a:r>
            <a:r>
              <a:rPr kumimoji="1" lang="ja-JP" altLang="en-US" dirty="0" smtClean="0"/>
              <a:t>のセル</a:t>
            </a:r>
            <a:r>
              <a:rPr kumimoji="1" lang="en-US" altLang="ja-JP" dirty="0" smtClean="0"/>
              <a:t>A1</a:t>
            </a:r>
            <a:r>
              <a:rPr kumimoji="1" lang="ja-JP" altLang="en-US" dirty="0" smtClean="0"/>
              <a:t>を選択後、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データ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並び替え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をクリックしてください。</a:t>
            </a:r>
            <a:endParaRPr kumimoji="1"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シート「数値」を開きセル</a:t>
            </a:r>
            <a:r>
              <a:rPr lang="en-US" altLang="ja-JP" dirty="0" smtClean="0"/>
              <a:t>A3</a:t>
            </a:r>
            <a:r>
              <a:rPr lang="ja-JP" altLang="en-US" dirty="0" smtClean="0"/>
              <a:t>を選択後、</a:t>
            </a:r>
            <a:r>
              <a:rPr lang="en-US" altLang="ja-JP" dirty="0"/>
              <a:t>[</a:t>
            </a:r>
            <a:r>
              <a:rPr lang="ja-JP" altLang="en-US" dirty="0"/>
              <a:t>データ</a:t>
            </a:r>
            <a:r>
              <a:rPr lang="en-US" altLang="ja-JP" dirty="0"/>
              <a:t>]</a:t>
            </a:r>
            <a:r>
              <a:rPr lang="ja-JP" altLang="en-US" dirty="0"/>
              <a:t>の</a:t>
            </a:r>
            <a:r>
              <a:rPr lang="en-US" altLang="ja-JP" dirty="0"/>
              <a:t>[</a:t>
            </a:r>
            <a:r>
              <a:rPr lang="ja-JP" altLang="en-US" dirty="0"/>
              <a:t>並び替え</a:t>
            </a:r>
            <a:r>
              <a:rPr lang="en-US" altLang="ja-JP" dirty="0" smtClean="0"/>
              <a:t>]</a:t>
            </a:r>
            <a:r>
              <a:rPr lang="ja-JP" altLang="en-US" dirty="0" smtClean="0"/>
              <a:t>で「数値データ」を</a:t>
            </a:r>
            <a:r>
              <a:rPr lang="en-US" altLang="ja-JP" dirty="0" smtClean="0"/>
              <a:t>[</a:t>
            </a:r>
            <a:r>
              <a:rPr lang="ja-JP" altLang="en-US" dirty="0" smtClean="0"/>
              <a:t>昇順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で並び替えてください。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シート「数値」を開き</a:t>
            </a:r>
            <a:r>
              <a:rPr lang="ja-JP" altLang="en-US" dirty="0" smtClean="0"/>
              <a:t>セル</a:t>
            </a:r>
            <a:r>
              <a:rPr lang="en-US" altLang="ja-JP" dirty="0" smtClean="0"/>
              <a:t>C3</a:t>
            </a:r>
            <a:r>
              <a:rPr lang="ja-JP" altLang="en-US" dirty="0"/>
              <a:t>を選択後、</a:t>
            </a:r>
            <a:r>
              <a:rPr lang="en-US" altLang="ja-JP" dirty="0"/>
              <a:t>[</a:t>
            </a:r>
            <a:r>
              <a:rPr lang="ja-JP" altLang="en-US" dirty="0"/>
              <a:t>データ</a:t>
            </a:r>
            <a:r>
              <a:rPr lang="en-US" altLang="ja-JP" dirty="0"/>
              <a:t>]</a:t>
            </a:r>
            <a:r>
              <a:rPr lang="ja-JP" altLang="en-US" dirty="0"/>
              <a:t>の</a:t>
            </a:r>
            <a:r>
              <a:rPr lang="en-US" altLang="ja-JP" dirty="0"/>
              <a:t>[</a:t>
            </a:r>
            <a:r>
              <a:rPr lang="ja-JP" altLang="en-US" dirty="0"/>
              <a:t>並び替え</a:t>
            </a:r>
            <a:r>
              <a:rPr lang="en-US" altLang="ja-JP" dirty="0"/>
              <a:t>]</a:t>
            </a:r>
            <a:r>
              <a:rPr lang="ja-JP" altLang="en-US" dirty="0"/>
              <a:t>で「数値</a:t>
            </a:r>
            <a:r>
              <a:rPr lang="ja-JP" altLang="en-US" dirty="0" smtClean="0"/>
              <a:t>データ（関数込み）」</a:t>
            </a:r>
            <a:r>
              <a:rPr lang="ja-JP" altLang="en-US" dirty="0"/>
              <a:t>を</a:t>
            </a:r>
            <a:r>
              <a:rPr lang="en-US" altLang="ja-JP" dirty="0"/>
              <a:t>[</a:t>
            </a:r>
            <a:r>
              <a:rPr lang="ja-JP" altLang="en-US" dirty="0"/>
              <a:t>昇順</a:t>
            </a:r>
            <a:r>
              <a:rPr lang="en-US" altLang="ja-JP" dirty="0"/>
              <a:t>]</a:t>
            </a:r>
            <a:r>
              <a:rPr lang="ja-JP" altLang="en-US" dirty="0"/>
              <a:t>で並び替えてください</a:t>
            </a:r>
            <a:r>
              <a:rPr lang="ja-JP" altLang="en-US" dirty="0" smtClean="0"/>
              <a:t>。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1761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並び替え・フィルタ練習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シート「文字列」を開きセル</a:t>
            </a:r>
            <a:r>
              <a:rPr lang="en-US" altLang="ja-JP" dirty="0" smtClean="0"/>
              <a:t>A3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S3</a:t>
            </a:r>
            <a:r>
              <a:rPr lang="ja-JP" altLang="en-US" dirty="0" smtClean="0"/>
              <a:t>までの</a:t>
            </a:r>
            <a:r>
              <a:rPr lang="ja-JP" altLang="en-US" dirty="0" smtClean="0"/>
              <a:t>各項目を選択後、</a:t>
            </a:r>
            <a:r>
              <a:rPr lang="en-US" altLang="ja-JP" dirty="0" smtClean="0"/>
              <a:t>[</a:t>
            </a:r>
            <a:r>
              <a:rPr lang="ja-JP" altLang="en-US" dirty="0" smtClean="0"/>
              <a:t>昇順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で並び替えてください。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シート「</a:t>
            </a:r>
            <a:r>
              <a:rPr lang="ja-JP" altLang="en-US" dirty="0" smtClean="0"/>
              <a:t>文字列</a:t>
            </a:r>
            <a:r>
              <a:rPr lang="en-US" altLang="ja-JP" dirty="0" smtClean="0"/>
              <a:t>2</a:t>
            </a:r>
            <a:r>
              <a:rPr lang="ja-JP" altLang="en-US" dirty="0" smtClean="0"/>
              <a:t>」</a:t>
            </a:r>
            <a:r>
              <a:rPr lang="ja-JP" altLang="en-US" dirty="0"/>
              <a:t>を開きセル</a:t>
            </a:r>
            <a:r>
              <a:rPr lang="en-US" altLang="ja-JP" dirty="0"/>
              <a:t>A3</a:t>
            </a:r>
            <a:r>
              <a:rPr lang="ja-JP" altLang="en-US" dirty="0" smtClean="0"/>
              <a:t>から</a:t>
            </a:r>
            <a:r>
              <a:rPr lang="en-US" altLang="ja-JP" dirty="0" smtClean="0"/>
              <a:t>P3</a:t>
            </a:r>
            <a:r>
              <a:rPr lang="ja-JP" altLang="en-US" dirty="0"/>
              <a:t>までの</a:t>
            </a:r>
            <a:r>
              <a:rPr lang="ja-JP" altLang="en-US" dirty="0"/>
              <a:t>各項目を選択後、</a:t>
            </a:r>
            <a:r>
              <a:rPr lang="en-US" altLang="ja-JP" dirty="0"/>
              <a:t>[</a:t>
            </a:r>
            <a:r>
              <a:rPr lang="ja-JP" altLang="en-US" dirty="0"/>
              <a:t>昇順</a:t>
            </a:r>
            <a:r>
              <a:rPr lang="en-US" altLang="ja-JP" dirty="0"/>
              <a:t>]</a:t>
            </a:r>
            <a:r>
              <a:rPr lang="ja-JP" altLang="en-US" dirty="0"/>
              <a:t>で並び替えてください。</a:t>
            </a:r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 smtClean="0"/>
              <a:t>シート「売上複数月」を金額の大きい順に並び替えて</a:t>
            </a:r>
            <a:r>
              <a:rPr lang="ja-JP" altLang="en-US" dirty="0"/>
              <a:t>ください</a:t>
            </a:r>
            <a:r>
              <a:rPr lang="ja-JP" altLang="en-US" dirty="0" smtClean="0"/>
              <a:t>。</a:t>
            </a:r>
            <a:endParaRPr lang="en-US" altLang="ja-JP" dirty="0" smtClean="0"/>
          </a:p>
          <a:p>
            <a:pPr>
              <a:buClr>
                <a:schemeClr val="accent5"/>
              </a:buClr>
              <a:buFont typeface="Wingdings" pitchFamily="2" charset="2"/>
              <a:buChar char="l"/>
            </a:pPr>
            <a:r>
              <a:rPr lang="ja-JP" altLang="en-US" dirty="0"/>
              <a:t>シート「売上複数月</a:t>
            </a:r>
            <a:r>
              <a:rPr lang="ja-JP" altLang="en-US" dirty="0" smtClean="0"/>
              <a:t>」の商品名を</a:t>
            </a:r>
            <a:r>
              <a:rPr lang="en-US" altLang="ja-JP" dirty="0" smtClean="0"/>
              <a:t>[</a:t>
            </a:r>
            <a:r>
              <a:rPr lang="ja-JP" altLang="en-US" dirty="0" smtClean="0"/>
              <a:t>降順</a:t>
            </a:r>
            <a:r>
              <a:rPr lang="en-US" altLang="ja-JP" dirty="0" smtClean="0"/>
              <a:t>]</a:t>
            </a:r>
            <a:r>
              <a:rPr lang="ja-JP" altLang="en-US" dirty="0" smtClean="0"/>
              <a:t>並び替えてください。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9F9D4-7320-4167-B22F-0055B5D4D52A}" type="datetime1">
              <a:rPr kumimoji="1" lang="ja-JP" altLang="en-US" smtClean="0"/>
              <a:t>2010/4/12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0864B-060A-4C74-A5B1-D3E8387620E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2581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1215</Words>
  <Application>Microsoft Office PowerPoint</Application>
  <PresentationFormat>画面に合わせる (4:3)</PresentationFormat>
  <Paragraphs>187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Excel 2002,2003基本8</vt:lpstr>
      <vt:lpstr>並び替えとフィルタの違い</vt:lpstr>
      <vt:lpstr>並び替え、オートフィルタのルール</vt:lpstr>
      <vt:lpstr>並べ替え、フィルタを使うには</vt:lpstr>
      <vt:lpstr>機能を使う前に対象範囲を指定</vt:lpstr>
      <vt:lpstr>並び替え・フィルタの順序</vt:lpstr>
      <vt:lpstr>並び替え・フィルタの順序：文字列</vt:lpstr>
      <vt:lpstr>並び替え・フィルタ練習1</vt:lpstr>
      <vt:lpstr>並び替え・フィルタ練習2</vt:lpstr>
      <vt:lpstr>並び替え・フィルタ練習3</vt:lpstr>
      <vt:lpstr>並び替え・フィルタ練習4</vt:lpstr>
      <vt:lpstr>並び替え・フィルタ練習6</vt:lpstr>
      <vt:lpstr>SUBTOTAL関数</vt:lpstr>
      <vt:lpstr>並び替え・フィルタ練習7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2002,2003</dc:title>
  <dc:creator>駒澤　勉</dc:creator>
  <cp:keywords>Excel2002;Excel2003</cp:keywords>
  <cp:lastModifiedBy>駒澤　勉</cp:lastModifiedBy>
  <cp:revision>24</cp:revision>
  <dcterms:created xsi:type="dcterms:W3CDTF">2010-04-11T07:57:48Z</dcterms:created>
  <dcterms:modified xsi:type="dcterms:W3CDTF">2010-04-12T09:17:21Z</dcterms:modified>
</cp:coreProperties>
</file>